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60" r:id="rId2"/>
    <p:sldId id="259" r:id="rId3"/>
    <p:sldId id="271" r:id="rId4"/>
    <p:sldId id="272" r:id="rId5"/>
    <p:sldId id="262" r:id="rId6"/>
    <p:sldId id="258" r:id="rId7"/>
    <p:sldId id="263" r:id="rId8"/>
    <p:sldId id="266" r:id="rId9"/>
    <p:sldId id="256" r:id="rId10"/>
    <p:sldId id="267" r:id="rId11"/>
    <p:sldId id="270" r:id="rId12"/>
    <p:sldId id="268" r:id="rId13"/>
    <p:sldId id="269" r:id="rId14"/>
    <p:sldId id="265" r:id="rId15"/>
    <p:sldId id="264" r:id="rId16"/>
    <p:sldId id="257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9AD210-CA41-4F05-8C01-EF5E525EF9C2}" type="doc">
      <dgm:prSet loTypeId="urn:microsoft.com/office/officeart/2011/layout/HexagonRadial" loCatId="officeonline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BA3DB57-A0F7-42BA-8664-A03ABA97DE55}">
      <dgm:prSet phldrT="[Text]"/>
      <dgm:spPr/>
      <dgm:t>
        <a:bodyPr/>
        <a:lstStyle/>
        <a:p>
          <a:r>
            <a:rPr lang="ar-KW" dirty="0" smtClean="0"/>
            <a:t>المناهج التقليدية</a:t>
          </a:r>
          <a:endParaRPr lang="en-US" dirty="0"/>
        </a:p>
      </dgm:t>
    </dgm:pt>
    <dgm:pt modelId="{BC1D43C1-68B8-4BD1-A7D1-D23A2AF2E004}" type="parTrans" cxnId="{02795E54-9587-44A5-A68F-B13D1CCC2B0B}">
      <dgm:prSet/>
      <dgm:spPr/>
      <dgm:t>
        <a:bodyPr/>
        <a:lstStyle/>
        <a:p>
          <a:endParaRPr lang="en-US"/>
        </a:p>
      </dgm:t>
    </dgm:pt>
    <dgm:pt modelId="{88B9D2CB-9476-486B-A72F-ACD8FBD9B028}" type="sibTrans" cxnId="{02795E54-9587-44A5-A68F-B13D1CCC2B0B}">
      <dgm:prSet/>
      <dgm:spPr/>
      <dgm:t>
        <a:bodyPr/>
        <a:lstStyle/>
        <a:p>
          <a:endParaRPr lang="en-US"/>
        </a:p>
      </dgm:t>
    </dgm:pt>
    <dgm:pt modelId="{3A5EFE34-2A74-46DE-A6AE-FA5098F17BC4}">
      <dgm:prSet phldrT="[Text]"/>
      <dgm:spPr/>
      <dgm:t>
        <a:bodyPr/>
        <a:lstStyle/>
        <a:p>
          <a:r>
            <a:rPr lang="ar-KW" dirty="0" smtClean="0"/>
            <a:t>انحدار القيم</a:t>
          </a:r>
          <a:endParaRPr lang="en-US" dirty="0"/>
        </a:p>
      </dgm:t>
    </dgm:pt>
    <dgm:pt modelId="{C3569675-528D-4218-B81A-72C0F951D087}" type="parTrans" cxnId="{B7899E85-30E3-4CA4-B341-D46CDB1052E4}">
      <dgm:prSet/>
      <dgm:spPr/>
      <dgm:t>
        <a:bodyPr/>
        <a:lstStyle/>
        <a:p>
          <a:endParaRPr lang="en-US"/>
        </a:p>
      </dgm:t>
    </dgm:pt>
    <dgm:pt modelId="{FE4032C7-543E-41C2-A7BB-8E548990D4FC}" type="sibTrans" cxnId="{B7899E85-30E3-4CA4-B341-D46CDB1052E4}">
      <dgm:prSet/>
      <dgm:spPr/>
      <dgm:t>
        <a:bodyPr/>
        <a:lstStyle/>
        <a:p>
          <a:endParaRPr lang="en-US"/>
        </a:p>
      </dgm:t>
    </dgm:pt>
    <dgm:pt modelId="{E483A705-7A4C-4A05-8054-FF2016B6077A}">
      <dgm:prSet phldrT="[Text]"/>
      <dgm:spPr/>
      <dgm:t>
        <a:bodyPr/>
        <a:lstStyle/>
        <a:p>
          <a:r>
            <a:rPr lang="ar-KW" dirty="0" smtClean="0"/>
            <a:t>ضعف المعلم</a:t>
          </a:r>
          <a:endParaRPr lang="en-US" dirty="0"/>
        </a:p>
      </dgm:t>
    </dgm:pt>
    <dgm:pt modelId="{2C2BD22D-93BD-4E67-BCA1-556A06A2EC4F}" type="parTrans" cxnId="{C5F544D2-3D02-48C3-A706-9C39A2E9D6B3}">
      <dgm:prSet/>
      <dgm:spPr/>
      <dgm:t>
        <a:bodyPr/>
        <a:lstStyle/>
        <a:p>
          <a:endParaRPr lang="en-US"/>
        </a:p>
      </dgm:t>
    </dgm:pt>
    <dgm:pt modelId="{0B5BC607-57A1-4437-8A40-4D365EB06FFB}" type="sibTrans" cxnId="{C5F544D2-3D02-48C3-A706-9C39A2E9D6B3}">
      <dgm:prSet/>
      <dgm:spPr/>
      <dgm:t>
        <a:bodyPr/>
        <a:lstStyle/>
        <a:p>
          <a:endParaRPr lang="en-US"/>
        </a:p>
      </dgm:t>
    </dgm:pt>
    <dgm:pt modelId="{B2AA4323-3FCF-43C2-888E-A5D522CEA58E}">
      <dgm:prSet phldrT="[Text]"/>
      <dgm:spPr/>
      <dgm:t>
        <a:bodyPr/>
        <a:lstStyle/>
        <a:p>
          <a:r>
            <a:rPr lang="ar-KW" dirty="0" smtClean="0"/>
            <a:t>الثقافة السلبية</a:t>
          </a:r>
          <a:endParaRPr lang="en-US" dirty="0"/>
        </a:p>
      </dgm:t>
    </dgm:pt>
    <dgm:pt modelId="{608ACBFC-4FB5-439C-9839-EC603F4DE433}" type="parTrans" cxnId="{9B27B15D-40A8-417E-AE87-34FA8CB6C684}">
      <dgm:prSet/>
      <dgm:spPr/>
      <dgm:t>
        <a:bodyPr/>
        <a:lstStyle/>
        <a:p>
          <a:endParaRPr lang="en-US"/>
        </a:p>
      </dgm:t>
    </dgm:pt>
    <dgm:pt modelId="{380A546B-5D70-4BB1-B334-DE6F99E11809}" type="sibTrans" cxnId="{9B27B15D-40A8-417E-AE87-34FA8CB6C684}">
      <dgm:prSet/>
      <dgm:spPr/>
      <dgm:t>
        <a:bodyPr/>
        <a:lstStyle/>
        <a:p>
          <a:endParaRPr lang="en-US"/>
        </a:p>
      </dgm:t>
    </dgm:pt>
    <dgm:pt modelId="{0C669809-8EE7-4300-9B42-0BA5507DA0BF}">
      <dgm:prSet phldrT="[Text]"/>
      <dgm:spPr/>
      <dgm:t>
        <a:bodyPr/>
        <a:lstStyle/>
        <a:p>
          <a:r>
            <a:rPr lang="ar-KW" dirty="0" smtClean="0"/>
            <a:t>المكتبات التجارية</a:t>
          </a:r>
          <a:endParaRPr lang="en-US" dirty="0"/>
        </a:p>
      </dgm:t>
    </dgm:pt>
    <dgm:pt modelId="{8DD57B4F-8CEB-4135-B673-B8CACDF79854}" type="parTrans" cxnId="{B81D2180-594C-49A8-96CA-9CB318198D70}">
      <dgm:prSet/>
      <dgm:spPr/>
      <dgm:t>
        <a:bodyPr/>
        <a:lstStyle/>
        <a:p>
          <a:endParaRPr lang="en-US"/>
        </a:p>
      </dgm:t>
    </dgm:pt>
    <dgm:pt modelId="{6B6C9AD7-845E-44D9-8946-C900704D4606}" type="sibTrans" cxnId="{B81D2180-594C-49A8-96CA-9CB318198D70}">
      <dgm:prSet/>
      <dgm:spPr/>
      <dgm:t>
        <a:bodyPr/>
        <a:lstStyle/>
        <a:p>
          <a:endParaRPr lang="en-US"/>
        </a:p>
      </dgm:t>
    </dgm:pt>
    <dgm:pt modelId="{04372260-3E3C-4DFF-A166-BDBDF78630C1}">
      <dgm:prSet phldrT="[Text]"/>
      <dgm:spPr/>
      <dgm:t>
        <a:bodyPr/>
        <a:lstStyle/>
        <a:p>
          <a:r>
            <a:rPr lang="ar-KW" dirty="0" smtClean="0"/>
            <a:t>مغريات الانترنت</a:t>
          </a:r>
          <a:endParaRPr lang="en-US" dirty="0"/>
        </a:p>
      </dgm:t>
    </dgm:pt>
    <dgm:pt modelId="{0F2807F1-A54D-417F-83E7-4CE732E48F5D}" type="parTrans" cxnId="{27F50EB5-C923-4F27-91A7-0DBEDEA16F62}">
      <dgm:prSet/>
      <dgm:spPr/>
      <dgm:t>
        <a:bodyPr/>
        <a:lstStyle/>
        <a:p>
          <a:endParaRPr lang="en-US"/>
        </a:p>
      </dgm:t>
    </dgm:pt>
    <dgm:pt modelId="{C2917717-77CA-4355-AFF6-8E7E22C5CB17}" type="sibTrans" cxnId="{27F50EB5-C923-4F27-91A7-0DBEDEA16F62}">
      <dgm:prSet/>
      <dgm:spPr/>
      <dgm:t>
        <a:bodyPr/>
        <a:lstStyle/>
        <a:p>
          <a:endParaRPr lang="en-US"/>
        </a:p>
      </dgm:t>
    </dgm:pt>
    <dgm:pt modelId="{BB4D4A14-61AE-4319-A1E1-E523B05EB579}">
      <dgm:prSet phldrT="[Text]"/>
      <dgm:spPr/>
      <dgm:t>
        <a:bodyPr/>
        <a:lstStyle/>
        <a:p>
          <a:r>
            <a:rPr lang="ar-KW" dirty="0" smtClean="0"/>
            <a:t>غياب الحزم</a:t>
          </a:r>
          <a:endParaRPr lang="en-US" dirty="0"/>
        </a:p>
      </dgm:t>
    </dgm:pt>
    <dgm:pt modelId="{2037C0B2-F04D-4357-87D8-46292BB2AB73}" type="parTrans" cxnId="{94AF4F2C-C8B4-41FD-ACF1-12E355FF856B}">
      <dgm:prSet/>
      <dgm:spPr/>
      <dgm:t>
        <a:bodyPr/>
        <a:lstStyle/>
        <a:p>
          <a:endParaRPr lang="en-US"/>
        </a:p>
      </dgm:t>
    </dgm:pt>
    <dgm:pt modelId="{FCA7741E-BFDB-4541-99F5-BBF9E7EA4ED1}" type="sibTrans" cxnId="{94AF4F2C-C8B4-41FD-ACF1-12E355FF856B}">
      <dgm:prSet/>
      <dgm:spPr/>
      <dgm:t>
        <a:bodyPr/>
        <a:lstStyle/>
        <a:p>
          <a:endParaRPr lang="en-US"/>
        </a:p>
      </dgm:t>
    </dgm:pt>
    <dgm:pt modelId="{2CA7FAB9-E791-4DC3-8682-F2CA18E0C7DD}" type="pres">
      <dgm:prSet presAssocID="{9A9AD210-CA41-4F05-8C01-EF5E525EF9C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E4814BE-3566-47DE-B708-2B151B66EEEB}" type="pres">
      <dgm:prSet presAssocID="{1BA3DB57-A0F7-42BA-8664-A03ABA97DE55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E5F85992-B5BA-4ADD-8ED3-CA03336697C5}" type="pres">
      <dgm:prSet presAssocID="{3A5EFE34-2A74-46DE-A6AE-FA5098F17BC4}" presName="Accent1" presStyleCnt="0"/>
      <dgm:spPr/>
    </dgm:pt>
    <dgm:pt modelId="{CC8F687A-082D-482A-8EF4-8BC6BD44A943}" type="pres">
      <dgm:prSet presAssocID="{3A5EFE34-2A74-46DE-A6AE-FA5098F17BC4}" presName="Accent" presStyleLbl="bgShp" presStyleIdx="0" presStyleCnt="6"/>
      <dgm:spPr/>
    </dgm:pt>
    <dgm:pt modelId="{4412DDCF-30A5-4E9F-8023-F04884505699}" type="pres">
      <dgm:prSet presAssocID="{3A5EFE34-2A74-46DE-A6AE-FA5098F17BC4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4A0481-5BA5-4BF5-9E1D-5D8E315CCA74}" type="pres">
      <dgm:prSet presAssocID="{E483A705-7A4C-4A05-8054-FF2016B6077A}" presName="Accent2" presStyleCnt="0"/>
      <dgm:spPr/>
    </dgm:pt>
    <dgm:pt modelId="{8F1B943E-AC6B-4353-88A7-5963AE9BFFDE}" type="pres">
      <dgm:prSet presAssocID="{E483A705-7A4C-4A05-8054-FF2016B6077A}" presName="Accent" presStyleLbl="bgShp" presStyleIdx="1" presStyleCnt="6"/>
      <dgm:spPr/>
    </dgm:pt>
    <dgm:pt modelId="{F9A208A1-FB28-4840-9AEB-0DE9B8F147CF}" type="pres">
      <dgm:prSet presAssocID="{E483A705-7A4C-4A05-8054-FF2016B6077A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45F5B4-51EC-4031-9EFF-9B9A7EDC12A4}" type="pres">
      <dgm:prSet presAssocID="{B2AA4323-3FCF-43C2-888E-A5D522CEA58E}" presName="Accent3" presStyleCnt="0"/>
      <dgm:spPr/>
    </dgm:pt>
    <dgm:pt modelId="{C0342A4E-2D7D-4DE9-89B5-D74F6377CB8C}" type="pres">
      <dgm:prSet presAssocID="{B2AA4323-3FCF-43C2-888E-A5D522CEA58E}" presName="Accent" presStyleLbl="bgShp" presStyleIdx="2" presStyleCnt="6"/>
      <dgm:spPr/>
    </dgm:pt>
    <dgm:pt modelId="{346819C5-47F3-476D-8BE6-1636C384E017}" type="pres">
      <dgm:prSet presAssocID="{B2AA4323-3FCF-43C2-888E-A5D522CEA58E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19E089-51E7-49EA-AD03-E8F1D61C8D72}" type="pres">
      <dgm:prSet presAssocID="{0C669809-8EE7-4300-9B42-0BA5507DA0BF}" presName="Accent4" presStyleCnt="0"/>
      <dgm:spPr/>
    </dgm:pt>
    <dgm:pt modelId="{DAA3EBA5-402F-4B81-AE5F-7E61786C5650}" type="pres">
      <dgm:prSet presAssocID="{0C669809-8EE7-4300-9B42-0BA5507DA0BF}" presName="Accent" presStyleLbl="bgShp" presStyleIdx="3" presStyleCnt="6"/>
      <dgm:spPr/>
    </dgm:pt>
    <dgm:pt modelId="{E1D1D3C5-9C9E-4717-BCC2-DEB901DE27DE}" type="pres">
      <dgm:prSet presAssocID="{0C669809-8EE7-4300-9B42-0BA5507DA0BF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B32F0-E20E-49D8-A80C-D2B15E277A1B}" type="pres">
      <dgm:prSet presAssocID="{04372260-3E3C-4DFF-A166-BDBDF78630C1}" presName="Accent5" presStyleCnt="0"/>
      <dgm:spPr/>
    </dgm:pt>
    <dgm:pt modelId="{D32FB7AB-7B13-48D8-8D5A-75FD546E003A}" type="pres">
      <dgm:prSet presAssocID="{04372260-3E3C-4DFF-A166-BDBDF78630C1}" presName="Accent" presStyleLbl="bgShp" presStyleIdx="4" presStyleCnt="6"/>
      <dgm:spPr/>
    </dgm:pt>
    <dgm:pt modelId="{5FE2AE90-5E90-4E2E-8F85-75F25C8D6A9D}" type="pres">
      <dgm:prSet presAssocID="{04372260-3E3C-4DFF-A166-BDBDF78630C1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7F07FC-51F6-4192-9FD3-191609710F5A}" type="pres">
      <dgm:prSet presAssocID="{BB4D4A14-61AE-4319-A1E1-E523B05EB579}" presName="Accent6" presStyleCnt="0"/>
      <dgm:spPr/>
    </dgm:pt>
    <dgm:pt modelId="{1C5250DA-BECE-4102-8ABF-061C37AF1EE3}" type="pres">
      <dgm:prSet presAssocID="{BB4D4A14-61AE-4319-A1E1-E523B05EB579}" presName="Accent" presStyleLbl="bgShp" presStyleIdx="5" presStyleCnt="6"/>
      <dgm:spPr/>
    </dgm:pt>
    <dgm:pt modelId="{6471B1E6-AD56-4BB7-A976-68E790777BC9}" type="pres">
      <dgm:prSet presAssocID="{BB4D4A14-61AE-4319-A1E1-E523B05EB579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AF4F2C-C8B4-41FD-ACF1-12E355FF856B}" srcId="{1BA3DB57-A0F7-42BA-8664-A03ABA97DE55}" destId="{BB4D4A14-61AE-4319-A1E1-E523B05EB579}" srcOrd="5" destOrd="0" parTransId="{2037C0B2-F04D-4357-87D8-46292BB2AB73}" sibTransId="{FCA7741E-BFDB-4541-99F5-BBF9E7EA4ED1}"/>
    <dgm:cxn modelId="{27F50EB5-C923-4F27-91A7-0DBEDEA16F62}" srcId="{1BA3DB57-A0F7-42BA-8664-A03ABA97DE55}" destId="{04372260-3E3C-4DFF-A166-BDBDF78630C1}" srcOrd="4" destOrd="0" parTransId="{0F2807F1-A54D-417F-83E7-4CE732E48F5D}" sibTransId="{C2917717-77CA-4355-AFF6-8E7E22C5CB17}"/>
    <dgm:cxn modelId="{7AB2563D-B5F4-415A-805E-D0335FE8315C}" type="presOf" srcId="{3A5EFE34-2A74-46DE-A6AE-FA5098F17BC4}" destId="{4412DDCF-30A5-4E9F-8023-F04884505699}" srcOrd="0" destOrd="0" presId="urn:microsoft.com/office/officeart/2011/layout/HexagonRadial"/>
    <dgm:cxn modelId="{F9EC248F-9700-4F2D-BCD8-BBA46601D910}" type="presOf" srcId="{04372260-3E3C-4DFF-A166-BDBDF78630C1}" destId="{5FE2AE90-5E90-4E2E-8F85-75F25C8D6A9D}" srcOrd="0" destOrd="0" presId="urn:microsoft.com/office/officeart/2011/layout/HexagonRadial"/>
    <dgm:cxn modelId="{09A2DE66-B124-4A57-9C30-F24E804879F6}" type="presOf" srcId="{1BA3DB57-A0F7-42BA-8664-A03ABA97DE55}" destId="{3E4814BE-3566-47DE-B708-2B151B66EEEB}" srcOrd="0" destOrd="0" presId="urn:microsoft.com/office/officeart/2011/layout/HexagonRadial"/>
    <dgm:cxn modelId="{B7899E85-30E3-4CA4-B341-D46CDB1052E4}" srcId="{1BA3DB57-A0F7-42BA-8664-A03ABA97DE55}" destId="{3A5EFE34-2A74-46DE-A6AE-FA5098F17BC4}" srcOrd="0" destOrd="0" parTransId="{C3569675-528D-4218-B81A-72C0F951D087}" sibTransId="{FE4032C7-543E-41C2-A7BB-8E548990D4FC}"/>
    <dgm:cxn modelId="{CED45683-667B-43EB-839B-0597FFBFD786}" type="presOf" srcId="{BB4D4A14-61AE-4319-A1E1-E523B05EB579}" destId="{6471B1E6-AD56-4BB7-A976-68E790777BC9}" srcOrd="0" destOrd="0" presId="urn:microsoft.com/office/officeart/2011/layout/HexagonRadial"/>
    <dgm:cxn modelId="{02795E54-9587-44A5-A68F-B13D1CCC2B0B}" srcId="{9A9AD210-CA41-4F05-8C01-EF5E525EF9C2}" destId="{1BA3DB57-A0F7-42BA-8664-A03ABA97DE55}" srcOrd="0" destOrd="0" parTransId="{BC1D43C1-68B8-4BD1-A7D1-D23A2AF2E004}" sibTransId="{88B9D2CB-9476-486B-A72F-ACD8FBD9B028}"/>
    <dgm:cxn modelId="{3E9025E6-883D-4553-9B02-245C50F53B83}" type="presOf" srcId="{0C669809-8EE7-4300-9B42-0BA5507DA0BF}" destId="{E1D1D3C5-9C9E-4717-BCC2-DEB901DE27DE}" srcOrd="0" destOrd="0" presId="urn:microsoft.com/office/officeart/2011/layout/HexagonRadial"/>
    <dgm:cxn modelId="{FAEBB36A-8B87-4395-AB0F-BE35CAED776A}" type="presOf" srcId="{B2AA4323-3FCF-43C2-888E-A5D522CEA58E}" destId="{346819C5-47F3-476D-8BE6-1636C384E017}" srcOrd="0" destOrd="0" presId="urn:microsoft.com/office/officeart/2011/layout/HexagonRadial"/>
    <dgm:cxn modelId="{6578FDD6-ACB1-4C85-ADA7-4B2FB542B3FC}" type="presOf" srcId="{9A9AD210-CA41-4F05-8C01-EF5E525EF9C2}" destId="{2CA7FAB9-E791-4DC3-8682-F2CA18E0C7DD}" srcOrd="0" destOrd="0" presId="urn:microsoft.com/office/officeart/2011/layout/HexagonRadial"/>
    <dgm:cxn modelId="{9B27B15D-40A8-417E-AE87-34FA8CB6C684}" srcId="{1BA3DB57-A0F7-42BA-8664-A03ABA97DE55}" destId="{B2AA4323-3FCF-43C2-888E-A5D522CEA58E}" srcOrd="2" destOrd="0" parTransId="{608ACBFC-4FB5-439C-9839-EC603F4DE433}" sibTransId="{380A546B-5D70-4BB1-B334-DE6F99E11809}"/>
    <dgm:cxn modelId="{870EB7DF-2622-43BD-B26D-19E8903EE591}" type="presOf" srcId="{E483A705-7A4C-4A05-8054-FF2016B6077A}" destId="{F9A208A1-FB28-4840-9AEB-0DE9B8F147CF}" srcOrd="0" destOrd="0" presId="urn:microsoft.com/office/officeart/2011/layout/HexagonRadial"/>
    <dgm:cxn modelId="{C5F544D2-3D02-48C3-A706-9C39A2E9D6B3}" srcId="{1BA3DB57-A0F7-42BA-8664-A03ABA97DE55}" destId="{E483A705-7A4C-4A05-8054-FF2016B6077A}" srcOrd="1" destOrd="0" parTransId="{2C2BD22D-93BD-4E67-BCA1-556A06A2EC4F}" sibTransId="{0B5BC607-57A1-4437-8A40-4D365EB06FFB}"/>
    <dgm:cxn modelId="{B81D2180-594C-49A8-96CA-9CB318198D70}" srcId="{1BA3DB57-A0F7-42BA-8664-A03ABA97DE55}" destId="{0C669809-8EE7-4300-9B42-0BA5507DA0BF}" srcOrd="3" destOrd="0" parTransId="{8DD57B4F-8CEB-4135-B673-B8CACDF79854}" sibTransId="{6B6C9AD7-845E-44D9-8946-C900704D4606}"/>
    <dgm:cxn modelId="{337E5359-F8C7-4ED1-86E3-67B7A40BB3D5}" type="presParOf" srcId="{2CA7FAB9-E791-4DC3-8682-F2CA18E0C7DD}" destId="{3E4814BE-3566-47DE-B708-2B151B66EEEB}" srcOrd="0" destOrd="0" presId="urn:microsoft.com/office/officeart/2011/layout/HexagonRadial"/>
    <dgm:cxn modelId="{C71968BD-D274-4CEF-AA4B-086BC1400211}" type="presParOf" srcId="{2CA7FAB9-E791-4DC3-8682-F2CA18E0C7DD}" destId="{E5F85992-B5BA-4ADD-8ED3-CA03336697C5}" srcOrd="1" destOrd="0" presId="urn:microsoft.com/office/officeart/2011/layout/HexagonRadial"/>
    <dgm:cxn modelId="{A8AAA9F1-21BD-4879-9377-A71A4ECEC93E}" type="presParOf" srcId="{E5F85992-B5BA-4ADD-8ED3-CA03336697C5}" destId="{CC8F687A-082D-482A-8EF4-8BC6BD44A943}" srcOrd="0" destOrd="0" presId="urn:microsoft.com/office/officeart/2011/layout/HexagonRadial"/>
    <dgm:cxn modelId="{4E182D34-3FBB-4F64-92B2-28F5BF8E1AE1}" type="presParOf" srcId="{2CA7FAB9-E791-4DC3-8682-F2CA18E0C7DD}" destId="{4412DDCF-30A5-4E9F-8023-F04884505699}" srcOrd="2" destOrd="0" presId="urn:microsoft.com/office/officeart/2011/layout/HexagonRadial"/>
    <dgm:cxn modelId="{98F15233-9538-41AB-8A79-2AA0EE0599CB}" type="presParOf" srcId="{2CA7FAB9-E791-4DC3-8682-F2CA18E0C7DD}" destId="{334A0481-5BA5-4BF5-9E1D-5D8E315CCA74}" srcOrd="3" destOrd="0" presId="urn:microsoft.com/office/officeart/2011/layout/HexagonRadial"/>
    <dgm:cxn modelId="{5048D43C-1519-4C08-B24E-C3FB16B13CF1}" type="presParOf" srcId="{334A0481-5BA5-4BF5-9E1D-5D8E315CCA74}" destId="{8F1B943E-AC6B-4353-88A7-5963AE9BFFDE}" srcOrd="0" destOrd="0" presId="urn:microsoft.com/office/officeart/2011/layout/HexagonRadial"/>
    <dgm:cxn modelId="{FD92B54D-FFA0-430E-9C54-5FA6399BA79C}" type="presParOf" srcId="{2CA7FAB9-E791-4DC3-8682-F2CA18E0C7DD}" destId="{F9A208A1-FB28-4840-9AEB-0DE9B8F147CF}" srcOrd="4" destOrd="0" presId="urn:microsoft.com/office/officeart/2011/layout/HexagonRadial"/>
    <dgm:cxn modelId="{C5D7763C-55EA-455E-8670-0A3567112971}" type="presParOf" srcId="{2CA7FAB9-E791-4DC3-8682-F2CA18E0C7DD}" destId="{4745F5B4-51EC-4031-9EFF-9B9A7EDC12A4}" srcOrd="5" destOrd="0" presId="urn:microsoft.com/office/officeart/2011/layout/HexagonRadial"/>
    <dgm:cxn modelId="{EB934722-6DF6-4C4F-B7B5-0F036A1B22D1}" type="presParOf" srcId="{4745F5B4-51EC-4031-9EFF-9B9A7EDC12A4}" destId="{C0342A4E-2D7D-4DE9-89B5-D74F6377CB8C}" srcOrd="0" destOrd="0" presId="urn:microsoft.com/office/officeart/2011/layout/HexagonRadial"/>
    <dgm:cxn modelId="{CC5DD38F-75BB-465F-ABAC-D2BF6E71A780}" type="presParOf" srcId="{2CA7FAB9-E791-4DC3-8682-F2CA18E0C7DD}" destId="{346819C5-47F3-476D-8BE6-1636C384E017}" srcOrd="6" destOrd="0" presId="urn:microsoft.com/office/officeart/2011/layout/HexagonRadial"/>
    <dgm:cxn modelId="{BE8CE0B1-C104-4CAF-9502-0571D4C19B44}" type="presParOf" srcId="{2CA7FAB9-E791-4DC3-8682-F2CA18E0C7DD}" destId="{A219E089-51E7-49EA-AD03-E8F1D61C8D72}" srcOrd="7" destOrd="0" presId="urn:microsoft.com/office/officeart/2011/layout/HexagonRadial"/>
    <dgm:cxn modelId="{0D8640B3-DB9D-4078-B47E-7EF9BFFCC669}" type="presParOf" srcId="{A219E089-51E7-49EA-AD03-E8F1D61C8D72}" destId="{DAA3EBA5-402F-4B81-AE5F-7E61786C5650}" srcOrd="0" destOrd="0" presId="urn:microsoft.com/office/officeart/2011/layout/HexagonRadial"/>
    <dgm:cxn modelId="{16D36D39-43E0-4891-BC31-C13A50D46072}" type="presParOf" srcId="{2CA7FAB9-E791-4DC3-8682-F2CA18E0C7DD}" destId="{E1D1D3C5-9C9E-4717-BCC2-DEB901DE27DE}" srcOrd="8" destOrd="0" presId="urn:microsoft.com/office/officeart/2011/layout/HexagonRadial"/>
    <dgm:cxn modelId="{B3F8F913-3C3E-40FF-B7EE-8B8F4F68A4F0}" type="presParOf" srcId="{2CA7FAB9-E791-4DC3-8682-F2CA18E0C7DD}" destId="{898B32F0-E20E-49D8-A80C-D2B15E277A1B}" srcOrd="9" destOrd="0" presId="urn:microsoft.com/office/officeart/2011/layout/HexagonRadial"/>
    <dgm:cxn modelId="{38123153-076D-47A3-96C4-5507B45845AF}" type="presParOf" srcId="{898B32F0-E20E-49D8-A80C-D2B15E277A1B}" destId="{D32FB7AB-7B13-48D8-8D5A-75FD546E003A}" srcOrd="0" destOrd="0" presId="urn:microsoft.com/office/officeart/2011/layout/HexagonRadial"/>
    <dgm:cxn modelId="{52658F8A-89FA-49A4-BA4D-273B95013B66}" type="presParOf" srcId="{2CA7FAB9-E791-4DC3-8682-F2CA18E0C7DD}" destId="{5FE2AE90-5E90-4E2E-8F85-75F25C8D6A9D}" srcOrd="10" destOrd="0" presId="urn:microsoft.com/office/officeart/2011/layout/HexagonRadial"/>
    <dgm:cxn modelId="{E4D48FA9-844A-435B-8493-364B9D4FA5AA}" type="presParOf" srcId="{2CA7FAB9-E791-4DC3-8682-F2CA18E0C7DD}" destId="{277F07FC-51F6-4192-9FD3-191609710F5A}" srcOrd="11" destOrd="0" presId="urn:microsoft.com/office/officeart/2011/layout/HexagonRadial"/>
    <dgm:cxn modelId="{C0DF53CD-7F74-4A8E-A5B8-7671D90380D1}" type="presParOf" srcId="{277F07FC-51F6-4192-9FD3-191609710F5A}" destId="{1C5250DA-BECE-4102-8ABF-061C37AF1EE3}" srcOrd="0" destOrd="0" presId="urn:microsoft.com/office/officeart/2011/layout/HexagonRadial"/>
    <dgm:cxn modelId="{83814231-C66C-4E53-90CE-F59C5B20A5F1}" type="presParOf" srcId="{2CA7FAB9-E791-4DC3-8682-F2CA18E0C7DD}" destId="{6471B1E6-AD56-4BB7-A976-68E790777BC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814BE-3566-47DE-B708-2B151B66EEEB}">
      <dsp:nvSpPr>
        <dsp:cNvPr id="0" name=""/>
        <dsp:cNvSpPr/>
      </dsp:nvSpPr>
      <dsp:spPr>
        <a:xfrm>
          <a:off x="4152245" y="1551789"/>
          <a:ext cx="1972391" cy="1706198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300" kern="1200" dirty="0" smtClean="0"/>
            <a:t>المناهج التقليدية</a:t>
          </a:r>
          <a:endParaRPr lang="en-US" sz="2300" kern="1200" dirty="0"/>
        </a:p>
      </dsp:txBody>
      <dsp:txXfrm>
        <a:off x="4479098" y="1834530"/>
        <a:ext cx="1318685" cy="1140716"/>
      </dsp:txXfrm>
    </dsp:sp>
    <dsp:sp modelId="{8F1B943E-AC6B-4353-88A7-5963AE9BFFDE}">
      <dsp:nvSpPr>
        <dsp:cNvPr id="0" name=""/>
        <dsp:cNvSpPr/>
      </dsp:nvSpPr>
      <dsp:spPr>
        <a:xfrm>
          <a:off x="5387341" y="735488"/>
          <a:ext cx="744177" cy="641207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4412DDCF-30A5-4E9F-8023-F04884505699}">
      <dsp:nvSpPr>
        <dsp:cNvPr id="0" name=""/>
        <dsp:cNvSpPr/>
      </dsp:nvSpPr>
      <dsp:spPr>
        <a:xfrm>
          <a:off x="4333930" y="0"/>
          <a:ext cx="1616361" cy="139834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300" kern="1200" dirty="0" smtClean="0"/>
            <a:t>انحدار القيم</a:t>
          </a:r>
          <a:endParaRPr lang="en-US" sz="2300" kern="1200" dirty="0"/>
        </a:p>
      </dsp:txBody>
      <dsp:txXfrm>
        <a:off x="4601796" y="231735"/>
        <a:ext cx="1080629" cy="934872"/>
      </dsp:txXfrm>
    </dsp:sp>
    <dsp:sp modelId="{C0342A4E-2D7D-4DE9-89B5-D74F6377CB8C}">
      <dsp:nvSpPr>
        <dsp:cNvPr id="0" name=""/>
        <dsp:cNvSpPr/>
      </dsp:nvSpPr>
      <dsp:spPr>
        <a:xfrm>
          <a:off x="6255854" y="1934205"/>
          <a:ext cx="744177" cy="641207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9A208A1-FB28-4840-9AEB-0DE9B8F147CF}">
      <dsp:nvSpPr>
        <dsp:cNvPr id="0" name=""/>
        <dsp:cNvSpPr/>
      </dsp:nvSpPr>
      <dsp:spPr>
        <a:xfrm>
          <a:off x="5816321" y="860074"/>
          <a:ext cx="1616361" cy="139834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-286681"/>
                <a:satOff val="236"/>
                <a:lumOff val="-196"/>
                <a:alphaOff val="0"/>
                <a:tint val="96000"/>
                <a:lumMod val="100000"/>
              </a:schemeClr>
            </a:gs>
            <a:gs pos="78000">
              <a:schemeClr val="accent3">
                <a:hueOff val="-286681"/>
                <a:satOff val="236"/>
                <a:lumOff val="-196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300" kern="1200" dirty="0" smtClean="0"/>
            <a:t>ضعف المعلم</a:t>
          </a:r>
          <a:endParaRPr lang="en-US" sz="2300" kern="1200" dirty="0"/>
        </a:p>
      </dsp:txBody>
      <dsp:txXfrm>
        <a:off x="6084187" y="1091809"/>
        <a:ext cx="1080629" cy="934872"/>
      </dsp:txXfrm>
    </dsp:sp>
    <dsp:sp modelId="{DAA3EBA5-402F-4B81-AE5F-7E61786C5650}">
      <dsp:nvSpPr>
        <dsp:cNvPr id="0" name=""/>
        <dsp:cNvSpPr/>
      </dsp:nvSpPr>
      <dsp:spPr>
        <a:xfrm>
          <a:off x="5652529" y="3287331"/>
          <a:ext cx="744177" cy="641207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46819C5-47F3-476D-8BE6-1636C384E017}">
      <dsp:nvSpPr>
        <dsp:cNvPr id="0" name=""/>
        <dsp:cNvSpPr/>
      </dsp:nvSpPr>
      <dsp:spPr>
        <a:xfrm>
          <a:off x="5816321" y="2550880"/>
          <a:ext cx="1616361" cy="139834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-573361"/>
                <a:satOff val="472"/>
                <a:lumOff val="-392"/>
                <a:alphaOff val="0"/>
                <a:tint val="96000"/>
                <a:lumMod val="100000"/>
              </a:schemeClr>
            </a:gs>
            <a:gs pos="78000">
              <a:schemeClr val="accent3">
                <a:hueOff val="-573361"/>
                <a:satOff val="472"/>
                <a:lumOff val="-392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300" kern="1200" dirty="0" smtClean="0"/>
            <a:t>الثقافة السلبية</a:t>
          </a:r>
          <a:endParaRPr lang="en-US" sz="2300" kern="1200" dirty="0"/>
        </a:p>
      </dsp:txBody>
      <dsp:txXfrm>
        <a:off x="6084187" y="2782615"/>
        <a:ext cx="1080629" cy="934872"/>
      </dsp:txXfrm>
    </dsp:sp>
    <dsp:sp modelId="{D32FB7AB-7B13-48D8-8D5A-75FD546E003A}">
      <dsp:nvSpPr>
        <dsp:cNvPr id="0" name=""/>
        <dsp:cNvSpPr/>
      </dsp:nvSpPr>
      <dsp:spPr>
        <a:xfrm>
          <a:off x="4155915" y="3427790"/>
          <a:ext cx="744177" cy="641207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1D1D3C5-9C9E-4717-BCC2-DEB901DE27DE}">
      <dsp:nvSpPr>
        <dsp:cNvPr id="0" name=""/>
        <dsp:cNvSpPr/>
      </dsp:nvSpPr>
      <dsp:spPr>
        <a:xfrm>
          <a:off x="4333930" y="3411916"/>
          <a:ext cx="1616361" cy="139834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-860042"/>
                <a:satOff val="708"/>
                <a:lumOff val="-589"/>
                <a:alphaOff val="0"/>
                <a:tint val="96000"/>
                <a:lumMod val="100000"/>
              </a:schemeClr>
            </a:gs>
            <a:gs pos="78000">
              <a:schemeClr val="accent3">
                <a:hueOff val="-860042"/>
                <a:satOff val="708"/>
                <a:lumOff val="-58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300" kern="1200" dirty="0" smtClean="0"/>
            <a:t>المكتبات التجارية</a:t>
          </a:r>
          <a:endParaRPr lang="en-US" sz="2300" kern="1200" dirty="0"/>
        </a:p>
      </dsp:txBody>
      <dsp:txXfrm>
        <a:off x="4601796" y="3643651"/>
        <a:ext cx="1080629" cy="934872"/>
      </dsp:txXfrm>
    </dsp:sp>
    <dsp:sp modelId="{1C5250DA-BECE-4102-8ABF-061C37AF1EE3}">
      <dsp:nvSpPr>
        <dsp:cNvPr id="0" name=""/>
        <dsp:cNvSpPr/>
      </dsp:nvSpPr>
      <dsp:spPr>
        <a:xfrm>
          <a:off x="3273179" y="2229555"/>
          <a:ext cx="744177" cy="641207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FE2AE90-5E90-4E2E-8F85-75F25C8D6A9D}">
      <dsp:nvSpPr>
        <dsp:cNvPr id="0" name=""/>
        <dsp:cNvSpPr/>
      </dsp:nvSpPr>
      <dsp:spPr>
        <a:xfrm>
          <a:off x="2844657" y="2551842"/>
          <a:ext cx="1616361" cy="139834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-1146722"/>
                <a:satOff val="944"/>
                <a:lumOff val="-785"/>
                <a:alphaOff val="0"/>
                <a:tint val="96000"/>
                <a:lumMod val="100000"/>
              </a:schemeClr>
            </a:gs>
            <a:gs pos="78000">
              <a:schemeClr val="accent3">
                <a:hueOff val="-1146722"/>
                <a:satOff val="944"/>
                <a:lumOff val="-78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300" kern="1200" dirty="0" smtClean="0"/>
            <a:t>مغريات الانترنت</a:t>
          </a:r>
          <a:endParaRPr lang="en-US" sz="2300" kern="1200" dirty="0"/>
        </a:p>
      </dsp:txBody>
      <dsp:txXfrm>
        <a:off x="3112523" y="2783577"/>
        <a:ext cx="1080629" cy="934872"/>
      </dsp:txXfrm>
    </dsp:sp>
    <dsp:sp modelId="{6471B1E6-AD56-4BB7-A976-68E790777BC9}">
      <dsp:nvSpPr>
        <dsp:cNvPr id="0" name=""/>
        <dsp:cNvSpPr/>
      </dsp:nvSpPr>
      <dsp:spPr>
        <a:xfrm>
          <a:off x="2844657" y="858150"/>
          <a:ext cx="1616361" cy="139834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-1433403"/>
                <a:satOff val="1180"/>
                <a:lumOff val="-981"/>
                <a:alphaOff val="0"/>
                <a:tint val="96000"/>
                <a:lumMod val="100000"/>
              </a:schemeClr>
            </a:gs>
            <a:gs pos="78000">
              <a:schemeClr val="accent3">
                <a:hueOff val="-1433403"/>
                <a:satOff val="1180"/>
                <a:lumOff val="-98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300" kern="1200" dirty="0" smtClean="0"/>
            <a:t>غياب الحزم</a:t>
          </a:r>
          <a:endParaRPr lang="en-US" sz="2300" kern="1200" dirty="0"/>
        </a:p>
      </dsp:txBody>
      <dsp:txXfrm>
        <a:off x="3112523" y="1089885"/>
        <a:ext cx="1080629" cy="934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21B05-8DBD-43A6-86C5-2503BCABA2C8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A00D5-9249-4355-9AE6-F665EC5F3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22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A00D5-9249-4355-9AE6-F665EC5F39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82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american.edu/academics/integrit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75" y="1227128"/>
            <a:ext cx="6918326" cy="49416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1570" y="0"/>
            <a:ext cx="7766936" cy="1646302"/>
          </a:xfrm>
        </p:spPr>
        <p:txBody>
          <a:bodyPr/>
          <a:lstStyle/>
          <a:p>
            <a:pPr algn="ctr"/>
            <a:r>
              <a:rPr lang="ar-KW" dirty="0" smtClean="0"/>
              <a:t>النزاهة الأكاديمية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43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716" y="4418217"/>
            <a:ext cx="3971476" cy="28344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69" y="729111"/>
            <a:ext cx="8814660" cy="399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0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322" y="270759"/>
            <a:ext cx="8596668" cy="3880773"/>
          </a:xfrm>
        </p:spPr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ar-KW" sz="3200" dirty="0" smtClean="0"/>
              <a:t>الأمانة الفكرية</a:t>
            </a:r>
          </a:p>
          <a:p>
            <a:pPr marL="0" indent="0" algn="ctr" rtl="1">
              <a:buNone/>
            </a:pPr>
            <a:r>
              <a:rPr lang="ar-KW" sz="3200" dirty="0" smtClean="0"/>
              <a:t>الأدلة والبراهين والشواهد الموثوقة تعزز كتاباتنا. انسب الفكرة لصاحبها يبارك الله لك... </a:t>
            </a:r>
          </a:p>
          <a:p>
            <a:pPr algn="just" rtl="1"/>
            <a:endParaRPr lang="ar-KW" sz="3200" dirty="0"/>
          </a:p>
          <a:p>
            <a:pPr marL="0" indent="0" algn="just" rtl="1">
              <a:buNone/>
            </a:pPr>
            <a:r>
              <a:rPr lang="ar-KW" sz="3200" dirty="0" smtClean="0"/>
              <a:t>              قول بلا سند مثل بيت بلا عمد.</a:t>
            </a:r>
          </a:p>
          <a:p>
            <a:pPr algn="just" rtl="1"/>
            <a:endParaRPr lang="ar-KW" sz="32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228" y="3272366"/>
            <a:ext cx="3856855" cy="365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1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480" y="763213"/>
            <a:ext cx="9327839" cy="42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21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s://pbs.twimg.com/media/BeXTGtDIUAA5ifu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6860704" cy="686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17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KW" dirty="0" smtClean="0"/>
              <a:t>أسباب انتهاك النزاهة الأكاديمية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331278"/>
              </p:ext>
            </p:extLst>
          </p:nvPr>
        </p:nvGraphicFramePr>
        <p:xfrm>
          <a:off x="0" y="1648495"/>
          <a:ext cx="10277341" cy="4810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105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KW" dirty="0" smtClean="0"/>
              <a:t>فلسفة الاختبارات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37" y="1241946"/>
            <a:ext cx="9329397" cy="5255999"/>
          </a:xfrm>
        </p:spPr>
      </p:pic>
    </p:spTree>
    <p:extLst>
      <p:ext uri="{BB962C8B-B14F-4D97-AF65-F5344CB8AC3E}">
        <p14:creationId xmlns:p14="http://schemas.microsoft.com/office/powerpoint/2010/main" val="62745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77" y="0"/>
            <a:ext cx="10732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0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00" y="1702546"/>
            <a:ext cx="8757635" cy="42990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686309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/>
              <a:t>http://sites.psu.edu/pasmaayad/2014/09/24/academic-integrity-jerseys/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62169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34" y="1"/>
            <a:ext cx="9959500" cy="68960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28680" y="6627168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/>
              <a:t>http://www.makkahnewspaper.com/makkahNews/second/73353/73353.html#.VIawGzGUeAU</a:t>
            </a:r>
          </a:p>
        </p:txBody>
      </p:sp>
    </p:spTree>
    <p:extLst>
      <p:ext uri="{BB962C8B-B14F-4D97-AF65-F5344CB8AC3E}">
        <p14:creationId xmlns:p14="http://schemas.microsoft.com/office/powerpoint/2010/main" val="125632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14460"/>
            <a:ext cx="8821508" cy="660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5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 descr="C:\Users\usser\Downloads\IMG-20140415-WA0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34890"/>
            <a:ext cx="5976665" cy="597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3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3391" y="-2160"/>
            <a:ext cx="5186149" cy="6867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990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KW" sz="5300" b="1" dirty="0" smtClean="0"/>
              <a:t>دونالد </a:t>
            </a:r>
            <a:r>
              <a:rPr lang="ar-KW" sz="5300" b="1" dirty="0"/>
              <a:t>ماك </a:t>
            </a:r>
            <a:r>
              <a:rPr lang="ar-KW" sz="5300" b="1" dirty="0" err="1" smtClean="0"/>
              <a:t>كايب</a:t>
            </a:r>
            <a:r>
              <a:rPr lang="ar-KW" b="1" dirty="0" smtClean="0"/>
              <a:t/>
            </a:r>
            <a:br>
              <a:rPr lang="ar-KW" b="1" dirty="0" smtClean="0"/>
            </a:br>
            <a:r>
              <a:rPr lang="ar-KW" sz="2000" b="1" dirty="0"/>
              <a:t>الرئيس المؤسس لـ«مركز النزاهة الأكاديمية»</a:t>
            </a:r>
            <a:r>
              <a:rPr lang="ar-KW" sz="2000" b="1" dirty="0" smtClean="0"/>
              <a:t/>
            </a:r>
            <a:br>
              <a:rPr lang="ar-KW" sz="2000" b="1" dirty="0" smtClean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3659" y="1930400"/>
            <a:ext cx="6414448" cy="3880773"/>
          </a:xfrm>
        </p:spPr>
        <p:txBody>
          <a:bodyPr>
            <a:noAutofit/>
          </a:bodyPr>
          <a:lstStyle/>
          <a:p>
            <a:pPr marL="0" indent="0" algn="justLow" rtl="1">
              <a:buNone/>
            </a:pPr>
            <a:r>
              <a:rPr lang="ar-KW" sz="4000" dirty="0"/>
              <a:t>«تعزيز النزاهة الأكاديمية: قلق يعم كل أنحاء العالم</a:t>
            </a:r>
            <a:r>
              <a:rPr lang="ar-KW" sz="4000" dirty="0" smtClean="0"/>
              <a:t>».</a:t>
            </a:r>
          </a:p>
          <a:p>
            <a:pPr marL="0" indent="0" algn="justLow" rtl="1">
              <a:buNone/>
            </a:pPr>
            <a:r>
              <a:rPr lang="ar-KW" sz="4000" dirty="0"/>
              <a:t>«اجلسوا مع طلابكم. أنتم لا تقدرون فرض الصدق عليهم، ولكن استعدادهم للإصغاء سيساعد».</a:t>
            </a:r>
            <a:endParaRPr lang="en-US" sz="4000" dirty="0"/>
          </a:p>
        </p:txBody>
      </p:sp>
      <p:pic>
        <p:nvPicPr>
          <p:cNvPr id="3074" name="Picture 2" descr="http://classic.aawsat.com/2011/03/06/images/Arabwaajam1.6112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9" y="1651380"/>
            <a:ext cx="3284828" cy="49272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09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13" y="-132700"/>
            <a:ext cx="7971828" cy="6990700"/>
          </a:xfrm>
        </p:spPr>
      </p:pic>
    </p:spTree>
    <p:extLst>
      <p:ext uri="{BB962C8B-B14F-4D97-AF65-F5344CB8AC3E}">
        <p14:creationId xmlns:p14="http://schemas.microsoft.com/office/powerpoint/2010/main" val="97527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440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1473899"/>
              </p:ext>
            </p:extLst>
          </p:nvPr>
        </p:nvGraphicFramePr>
        <p:xfrm>
          <a:off x="875762" y="334851"/>
          <a:ext cx="7650052" cy="631064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825026"/>
                <a:gridCol w="3825026"/>
              </a:tblGrid>
              <a:tr h="603709">
                <a:tc>
                  <a:txBody>
                    <a:bodyPr/>
                    <a:lstStyle/>
                    <a:p>
                      <a:pPr algn="ctr" rtl="1">
                        <a:spcAft>
                          <a:spcPts val="1500"/>
                        </a:spcAft>
                      </a:pPr>
                      <a:r>
                        <a:rPr lang="ar-SA" sz="1600" dirty="0">
                          <a:effectLst/>
                        </a:rPr>
                        <a:t>من أشكال انتهاك النزاهة الأكاديمية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1500"/>
                        </a:spcAft>
                      </a:pPr>
                      <a:r>
                        <a:rPr lang="ar-SA" sz="1600" dirty="0">
                          <a:effectLst/>
                        </a:rPr>
                        <a:t>الوقاية والعلاج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06938">
                <a:tc>
                  <a:txBody>
                    <a:bodyPr/>
                    <a:lstStyle/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KW" sz="1600" dirty="0">
                          <a:effectLst/>
                        </a:rPr>
                        <a:t>الغش في الاختبارات والبحوث والمشاريع.</a:t>
                      </a:r>
                      <a:endParaRPr lang="en-US" sz="1100" dirty="0">
                        <a:effectLst/>
                      </a:endParaRPr>
                    </a:p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KW" sz="1600" dirty="0">
                          <a:effectLst/>
                        </a:rPr>
                        <a:t>تقديم أوراق رسمية وهمية (أوراق طبية، تفرغ رياضي...).</a:t>
                      </a:r>
                      <a:endParaRPr lang="en-US" sz="1100" dirty="0">
                        <a:effectLst/>
                      </a:endParaRPr>
                    </a:p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KW" sz="1600" dirty="0">
                          <a:effectLst/>
                        </a:rPr>
                        <a:t>انتحال شخصية الغير.</a:t>
                      </a:r>
                      <a:endParaRPr lang="en-US" sz="1100" dirty="0">
                        <a:effectLst/>
                      </a:endParaRPr>
                    </a:p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KW" sz="1600" dirty="0">
                          <a:effectLst/>
                        </a:rPr>
                        <a:t>تكوين علاقات مصلحية مع المعلمين.</a:t>
                      </a:r>
                      <a:endParaRPr lang="en-US" sz="1100" dirty="0">
                        <a:effectLst/>
                      </a:endParaRPr>
                    </a:p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KW" sz="1600" dirty="0">
                          <a:effectLst/>
                        </a:rPr>
                        <a:t>استخدام العلاقات الاجتماعية (المعارف) للتساهل مع الطالب في اجراء البحوث.</a:t>
                      </a:r>
                      <a:endParaRPr lang="en-US" sz="1100" dirty="0">
                        <a:effectLst/>
                      </a:endParaRPr>
                    </a:p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KW" sz="1600" dirty="0">
                          <a:effectLst/>
                        </a:rPr>
                        <a:t>شراء الأبحاث وسهولة الحصول على الخدمات المخلة بالقوانين والقيم.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SA" sz="20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احياء القيم الإسلامية (قيمة الأمانة).</a:t>
                      </a:r>
                      <a:endParaRPr lang="en-US" sz="20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SA" sz="20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تطبيق الاعتماد الأكاديمي.</a:t>
                      </a:r>
                      <a:endParaRPr lang="en-US" sz="20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SA" sz="20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نشر ثقافة الأمانة الأكاديمية في الحرم الجامعي وخارجه.</a:t>
                      </a:r>
                      <a:endParaRPr lang="en-US" sz="20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SA" sz="20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تفعيل القوانين واللوائح.</a:t>
                      </a:r>
                      <a:endParaRPr lang="en-US" sz="20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SA" sz="20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تدريب الطلبة على مهارات التوثيق (</a:t>
                      </a:r>
                      <a:r>
                        <a:rPr lang="en-US" sz="20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APA</a:t>
                      </a:r>
                      <a:r>
                        <a:rPr lang="ar-SA" sz="20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).</a:t>
                      </a:r>
                      <a:endParaRPr lang="en-US" sz="20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SA" sz="20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التأكيد على الأساتذة في تحديد ساعات المكتبية معلنة.</a:t>
                      </a:r>
                      <a:endParaRPr lang="en-US" sz="20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SA" sz="20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توعية الطلبة في مراحل التعليم العام </a:t>
                      </a:r>
                      <a:r>
                        <a:rPr lang="ar-SA" sz="2000" dirty="0" smtClean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.</a:t>
                      </a:r>
                      <a:endParaRPr lang="ar-KW" sz="2000" dirty="0" smtClean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just" rtl="1">
                        <a:spcAft>
                          <a:spcPts val="15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ar-SA" sz="2000" kern="1200" dirty="0" smtClean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تطبيق قانون 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whistle blowers</a:t>
                      </a:r>
                      <a:r>
                        <a:rPr lang="ar-SA" sz="2000" dirty="0" smtClean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أي إطلاق صفارة التحذير بمجرد اكتشاف خرق للقانون؛ التبليغ </a:t>
                      </a:r>
                      <a:r>
                        <a:rPr lang="ar-SA" sz="2000" smtClean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عن الفساد.</a:t>
                      </a:r>
                      <a:endParaRPr lang="en-US" sz="2000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228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4358"/>
          </a:xfrm>
        </p:spPr>
        <p:txBody>
          <a:bodyPr>
            <a:normAutofit fontScale="90000"/>
          </a:bodyPr>
          <a:lstStyle/>
          <a:p>
            <a:pPr algn="ctr"/>
            <a:r>
              <a:rPr lang="ar-SA" b="1" dirty="0"/>
              <a:t>أبرز المراجع العربية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83558"/>
            <a:ext cx="8596668" cy="3880773"/>
          </a:xfrm>
        </p:spPr>
        <p:txBody>
          <a:bodyPr>
            <a:normAutofit fontScale="85000" lnSpcReduction="10000"/>
          </a:bodyPr>
          <a:lstStyle/>
          <a:p>
            <a:pPr marL="0" indent="0" algn="just" rtl="1">
              <a:buNone/>
            </a:pPr>
            <a:endParaRPr lang="en-US" dirty="0"/>
          </a:p>
          <a:p>
            <a:pPr algn="just" rtl="1"/>
            <a:r>
              <a:rPr lang="ar-KW" dirty="0"/>
              <a:t>بويل، ألينور ، و </a:t>
            </a:r>
            <a:r>
              <a:rPr lang="ar-KW" dirty="0" err="1"/>
              <a:t>روثستين</a:t>
            </a:r>
            <a:r>
              <a:rPr lang="ar-KW" dirty="0"/>
              <a:t>، هارلي (2012م). </a:t>
            </a:r>
            <a:r>
              <a:rPr lang="ar-KW" i="1" dirty="0"/>
              <a:t>أساسيات التدريس في الجامعات والكليات.</a:t>
            </a:r>
            <a:r>
              <a:rPr lang="ar-KW" dirty="0"/>
              <a:t> ترجمة </a:t>
            </a:r>
            <a:r>
              <a:rPr lang="ar-KW" dirty="0" err="1"/>
              <a:t>أ.د</a:t>
            </a:r>
            <a:r>
              <a:rPr lang="ar-KW" dirty="0"/>
              <a:t>. عبدالعزيز الغانم، د. طارق عبدالله فخر الدين. ط1. مؤسسة الكويت للتقدم العلمي: إدارة الثقافة العلمية، سلسلة الكتب المترجمة.</a:t>
            </a:r>
            <a:endParaRPr lang="en-US" dirty="0"/>
          </a:p>
          <a:p>
            <a:pPr algn="just" rtl="1"/>
            <a:r>
              <a:rPr lang="ar-KW" dirty="0"/>
              <a:t>الجامعة الأمريكية في واشنطن </a:t>
            </a:r>
            <a:r>
              <a:rPr lang="en-US" u="sng" dirty="0">
                <a:hlinkClick r:id="rId2"/>
              </a:rPr>
              <a:t>http://www.american.edu/academics/integrity</a:t>
            </a:r>
            <a:endParaRPr lang="en-US" dirty="0"/>
          </a:p>
          <a:p>
            <a:pPr algn="just" rtl="1"/>
            <a:r>
              <a:rPr lang="ar-KW" dirty="0"/>
              <a:t>الكندري، لطيفة حسين (2010م). </a:t>
            </a:r>
            <a:r>
              <a:rPr lang="ar-SA" dirty="0"/>
              <a:t>ظاهرة الغش في الاختبارات أسبابها وأشكالها من منظور طلبة كلية التربية الأساسية في دولة الكويت. القاهرة: </a:t>
            </a:r>
            <a:r>
              <a:rPr lang="ar-SA" i="1" dirty="0"/>
              <a:t>مجلة عالم التربية</a:t>
            </a:r>
            <a:r>
              <a:rPr lang="ar-SA" dirty="0"/>
              <a:t>، العدد 31، السنة 11.</a:t>
            </a:r>
            <a:endParaRPr lang="en-US" dirty="0"/>
          </a:p>
          <a:p>
            <a:pPr algn="just" rtl="1"/>
            <a:r>
              <a:rPr lang="ar-KW" dirty="0"/>
              <a:t>مكتب النزاهة الأكاديمية: جامعة أبوظبي. </a:t>
            </a:r>
            <a:r>
              <a:rPr lang="en-US" dirty="0"/>
              <a:t>http://bqmena.com/ar/article/office-of-academic-integrity-structure.html</a:t>
            </a:r>
          </a:p>
          <a:p>
            <a:pPr algn="just" rtl="1"/>
            <a:r>
              <a:rPr lang="ar-SA" dirty="0"/>
              <a:t>موقع المستقبل (2011م). ندوة في «الأميركية» بالتعاون مع «بشرف»: « النزاهة الأكاديمية</a:t>
            </a:r>
            <a:r>
              <a:rPr lang="ar-SA" dirty="0" smtClean="0"/>
              <a:t>..</a:t>
            </a:r>
            <a:r>
              <a:rPr lang="ar-KW" dirty="0" smtClean="0"/>
              <a:t> </a:t>
            </a:r>
            <a:r>
              <a:rPr lang="ar-SA" dirty="0" smtClean="0"/>
              <a:t>قلق </a:t>
            </a:r>
            <a:r>
              <a:rPr lang="ar-SA" dirty="0"/>
              <a:t>يعم أنحاء العالم". </a:t>
            </a:r>
            <a:r>
              <a:rPr lang="en-US" dirty="0"/>
              <a:t>http://www.almustaqbal.com/v4/Article.aspx?Type=np&amp;Articleid=455869</a:t>
            </a:r>
          </a:p>
          <a:p>
            <a:pPr algn="just" rtl="1"/>
            <a:r>
              <a:rPr lang="ar-KW" dirty="0"/>
              <a:t>الهيئة العامة للتعليم التطبيقي والتدريب (2003م). </a:t>
            </a:r>
            <a:r>
              <a:rPr lang="ar-KW" i="1" dirty="0"/>
              <a:t>اللائحة الأساسية لنظام الدراسة بكليات التعليم التطبيقي</a:t>
            </a:r>
            <a:r>
              <a:rPr lang="ar-KW" dirty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83" y="5427774"/>
            <a:ext cx="3649167" cy="13994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3153633" cy="2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4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1190</TotalTime>
  <Words>353</Words>
  <Application>Microsoft Office PowerPoint</Application>
  <PresentationFormat>Widescreen</PresentationFormat>
  <Paragraphs>44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Symbol</vt:lpstr>
      <vt:lpstr>Tahoma</vt:lpstr>
      <vt:lpstr>Times New Roman</vt:lpstr>
      <vt:lpstr>Traditional Arabic</vt:lpstr>
      <vt:lpstr>Trebuchet MS</vt:lpstr>
      <vt:lpstr>Wingdings 3</vt:lpstr>
      <vt:lpstr>Facet</vt:lpstr>
      <vt:lpstr>النزاهة الأكاديمية</vt:lpstr>
      <vt:lpstr>PowerPoint Presentation</vt:lpstr>
      <vt:lpstr>PowerPoint Presentation</vt:lpstr>
      <vt:lpstr>PowerPoint Presentation</vt:lpstr>
      <vt:lpstr>PowerPoint Presentation</vt:lpstr>
      <vt:lpstr>أسباب انتهاك النزاهة الأكاديمية</vt:lpstr>
      <vt:lpstr>فلسفة الاختبارات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دونالد ماك كايب الرئيس المؤسس لـ«مركز النزاهة الأكاديمية» </vt:lpstr>
      <vt:lpstr>PowerPoint Presentation</vt:lpstr>
      <vt:lpstr>PowerPoint Presentation</vt:lpstr>
      <vt:lpstr>أبرز المراجع العربية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MSI</dc:creator>
  <cp:lastModifiedBy>MSI</cp:lastModifiedBy>
  <cp:revision>27</cp:revision>
  <dcterms:created xsi:type="dcterms:W3CDTF">2014-12-08T15:26:33Z</dcterms:created>
  <dcterms:modified xsi:type="dcterms:W3CDTF">2015-01-07T05:30:32Z</dcterms:modified>
</cp:coreProperties>
</file>